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Judkins" initials="MJ" lastIdx="1" clrIdx="0">
    <p:extLst>
      <p:ext uri="{19B8F6BF-5375-455C-9EA6-DF929625EA0E}">
        <p15:presenceInfo xmlns:p15="http://schemas.microsoft.com/office/powerpoint/2012/main" userId="9d74f13bed61eb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C540B-EA27-4DD1-B145-91D7FA331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CF0A6-C1B3-4C6E-9F59-6418E8C47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8E8A6-73C9-49BE-9D7E-C1B54FC57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6ED34-B706-4177-ACF1-FEA3D5BBA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D9DA8-E83F-459D-ADC3-271AEDF93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6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00D45-2844-43AB-B2D7-2ECEB1ECC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F4D550-48EA-4B8A-AD8F-F98A7A6E0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3A330-D481-43B1-8EE2-ABF4BA0BC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DD528-34D0-4502-9D92-F1133B04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88FFF-9E7B-4726-9413-E870E65C0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67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DE3B4-685B-48DA-BB4E-6BE78D9ED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EDB8C3-D0CD-44DF-A51F-446C0CF2D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1D795-7577-4331-9DD9-ACD1AEE58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D3117-1B1E-4EE9-9E6B-93B7EE27C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73AD7-C444-45CA-B742-77B9D9B67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94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34592-5391-400A-8582-6E8111E1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F44BD-8193-44E9-B16C-BB47C4C0B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81AB2-0B99-4276-8F6C-28E7650D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B13D5-32B1-4569-A27C-6C8974C42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ACD32-8FAB-4E7A-BCCE-9F00AFCD2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5B1C6-017B-4403-9032-19E76297E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B0EF4-EBFF-4B16-BC11-084D6CE1B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ECB50-C5BA-432C-8998-B54E0E0CF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0F894-1735-4D68-B318-C32FB06B9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9F011-4B5B-4E19-ADE8-315DA427B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2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35239-4537-460E-AA57-7A191ACC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ECEB4-6266-4C0D-AD15-7A7646369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AA4BEF-E6CA-4239-BD22-2F87AAB18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C540A2-2D6E-4680-8363-E835874AA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6B4BF-46E5-43EC-9F7C-4A00768E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33E00-FB1B-4254-97DF-9A10B0FD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4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81EA7-CEB6-4E02-8781-E652F0FA0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72533-3879-41F7-BBBA-761903B26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CA9C6-B312-4C19-ACC3-864D6F50D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5CF3C-64C5-4176-82F7-DF6FB7C63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8ED3A7-B933-4BAE-9995-A1E048131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10D1A-5A42-4283-8A17-A807ADD60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A59FF-F837-4D14-A074-B8370CC12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DA158-685A-414F-A0C7-9D6D2DCB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9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327F7-1652-4A4B-9E52-2B7C2F9AE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AD550-E8BF-4E6C-87DE-BEF1DB796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A665A-5266-45D7-B817-F8D7FD6B0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2244D3-2F94-47B6-A8E4-CE5991667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8EBB43-CA95-4D64-98EB-D11BC324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90B504-1C63-42C8-BADF-2042DA849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965C8-E522-4A54-969C-B3C801AC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6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040D-DB2D-4F04-AAE1-03B10A7A2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EA12A-5753-41C8-9E8F-E66349B6E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8938D-9012-4CEA-BF46-72D3AC7E8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8D9C0-D035-45ED-9725-8170289C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D7B34-15D8-4B93-9E09-F6CA1549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A286C-0629-4D17-974E-9F08EB2E9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7A6EF-7EFD-46E1-A4DE-953E057B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755AA0-0CDE-48C5-9827-AD28A60BD1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E061A-9B2B-4AE2-910B-19C247595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7136E-F205-4506-9CB6-D081C391C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304F5-8429-4D39-ADBA-EB9CB2A1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97EDF-84EA-40A3-A3B8-7254CE5E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1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1FEEB8-75CE-4C91-9657-2D58EF98C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8F3C0-1D8F-48AB-850F-0B72EBADE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464CB-561F-4770-A32A-C7DF01C99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FCD60-D23B-4670-B122-43455E2F3C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C6C24-D94D-4D88-AE71-F56F8124F8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598E4-74C5-4018-8F74-2821F9D5C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634A4-379F-4276-B453-402990B9A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25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Cast Iron Deep Well Submersible Pump 30HP 50HP 75HP 85HP 100HP Available supplier">
            <a:extLst>
              <a:ext uri="{FF2B5EF4-FFF2-40B4-BE49-F238E27FC236}">
                <a16:creationId xmlns:a16="http://schemas.microsoft.com/office/drawing/2014/main" id="{5539E8B5-F238-4CED-B25A-0BF52B2D7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41" t="2222" r="44222" b="2073"/>
          <a:stretch/>
        </p:blipFill>
        <p:spPr bwMode="auto">
          <a:xfrm>
            <a:off x="5364480" y="1554480"/>
            <a:ext cx="31947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E6B074-F7AB-47DC-AB12-D0F48EB1E780}"/>
              </a:ext>
            </a:extLst>
          </p:cNvPr>
          <p:cNvSpPr/>
          <p:nvPr/>
        </p:nvSpPr>
        <p:spPr>
          <a:xfrm>
            <a:off x="5440680" y="609600"/>
            <a:ext cx="152400" cy="9448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99A27-60E7-41E6-8F28-351542D87B25}"/>
              </a:ext>
            </a:extLst>
          </p:cNvPr>
          <p:cNvSpPr/>
          <p:nvPr/>
        </p:nvSpPr>
        <p:spPr>
          <a:xfrm>
            <a:off x="5607754" y="1305560"/>
            <a:ext cx="224086" cy="137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07ACE6-24BE-46DC-9982-BA358C15DDE4}"/>
              </a:ext>
            </a:extLst>
          </p:cNvPr>
          <p:cNvSpPr/>
          <p:nvPr/>
        </p:nvSpPr>
        <p:spPr>
          <a:xfrm>
            <a:off x="5209257" y="1305560"/>
            <a:ext cx="224086" cy="137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BD48E4-44A4-4599-85AF-ED75BCB672DF}"/>
              </a:ext>
            </a:extLst>
          </p:cNvPr>
          <p:cNvCxnSpPr>
            <a:stCxn id="5" idx="3"/>
          </p:cNvCxnSpPr>
          <p:nvPr/>
        </p:nvCxnSpPr>
        <p:spPr>
          <a:xfrm>
            <a:off x="5831840" y="1374140"/>
            <a:ext cx="0" cy="381762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7C4A29-669E-4574-8D2A-BD865A09CA0F}"/>
              </a:ext>
            </a:extLst>
          </p:cNvPr>
          <p:cNvCxnSpPr/>
          <p:nvPr/>
        </p:nvCxnSpPr>
        <p:spPr>
          <a:xfrm>
            <a:off x="5209257" y="1374140"/>
            <a:ext cx="0" cy="381762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B626A86-09F9-455A-9D29-287785A0A043}"/>
              </a:ext>
            </a:extLst>
          </p:cNvPr>
          <p:cNvSpPr/>
          <p:nvPr/>
        </p:nvSpPr>
        <p:spPr>
          <a:xfrm>
            <a:off x="5669845" y="5054600"/>
            <a:ext cx="154658" cy="137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F35E21-8F02-4F66-86F9-414164B447F8}"/>
              </a:ext>
            </a:extLst>
          </p:cNvPr>
          <p:cNvSpPr/>
          <p:nvPr/>
        </p:nvSpPr>
        <p:spPr>
          <a:xfrm>
            <a:off x="5221673" y="5054600"/>
            <a:ext cx="154658" cy="137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4E7995-E268-4555-BE0B-1AEF12994F08}"/>
              </a:ext>
            </a:extLst>
          </p:cNvPr>
          <p:cNvSpPr/>
          <p:nvPr/>
        </p:nvSpPr>
        <p:spPr>
          <a:xfrm>
            <a:off x="5376331" y="5054600"/>
            <a:ext cx="286164" cy="574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C02C7BA3-D1C6-45A6-A0A7-43C328D5F654}"/>
              </a:ext>
            </a:extLst>
          </p:cNvPr>
          <p:cNvSpPr/>
          <p:nvPr/>
        </p:nvSpPr>
        <p:spPr>
          <a:xfrm rot="10800000">
            <a:off x="5184142" y="1587500"/>
            <a:ext cx="665476" cy="306070"/>
          </a:xfrm>
          <a:prstGeom prst="arc">
            <a:avLst>
              <a:gd name="adj1" fmla="val 10796313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DBEB522-4B87-4BEB-A76B-186974CDC6E9}"/>
              </a:ext>
            </a:extLst>
          </p:cNvPr>
          <p:cNvCxnSpPr/>
          <p:nvPr/>
        </p:nvCxnSpPr>
        <p:spPr>
          <a:xfrm>
            <a:off x="4876800" y="365760"/>
            <a:ext cx="0" cy="558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D634FF5-D0AD-4635-BFE8-070D5CD3DB29}"/>
              </a:ext>
            </a:extLst>
          </p:cNvPr>
          <p:cNvCxnSpPr/>
          <p:nvPr/>
        </p:nvCxnSpPr>
        <p:spPr>
          <a:xfrm>
            <a:off x="6167120" y="370840"/>
            <a:ext cx="0" cy="558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811E60-DDC7-425D-A90A-3FC4E346872A}"/>
              </a:ext>
            </a:extLst>
          </p:cNvPr>
          <p:cNvCxnSpPr/>
          <p:nvPr/>
        </p:nvCxnSpPr>
        <p:spPr>
          <a:xfrm>
            <a:off x="4947920" y="924560"/>
            <a:ext cx="0" cy="581660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40C1AC-F33D-4EC0-81F2-05DD180BD6AD}"/>
              </a:ext>
            </a:extLst>
          </p:cNvPr>
          <p:cNvCxnSpPr/>
          <p:nvPr/>
        </p:nvCxnSpPr>
        <p:spPr>
          <a:xfrm>
            <a:off x="6096000" y="924560"/>
            <a:ext cx="0" cy="581660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087CE9B-0F46-4A87-81EC-B4BDBEC2FF1F}"/>
              </a:ext>
            </a:extLst>
          </p:cNvPr>
          <p:cNvSpPr txBox="1"/>
          <p:nvPr/>
        </p:nvSpPr>
        <p:spPr>
          <a:xfrm>
            <a:off x="299356" y="1434602"/>
            <a:ext cx="354139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Well Casing Min. I.D. = </a:t>
            </a:r>
            <a:r>
              <a:rPr lang="en-US" dirty="0">
                <a:highlight>
                  <a:srgbClr val="FFFF00"/>
                </a:highlight>
              </a:rPr>
              <a:t>      </a:t>
            </a:r>
            <a:r>
              <a:rPr lang="en-US" dirty="0"/>
              <a:t>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8DAE86-6DAD-48A6-ACEE-2FE7B004444C}"/>
              </a:ext>
            </a:extLst>
          </p:cNvPr>
          <p:cNvSpPr txBox="1"/>
          <p:nvPr/>
        </p:nvSpPr>
        <p:spPr>
          <a:xfrm>
            <a:off x="295428" y="1893570"/>
            <a:ext cx="354139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Open Hole or Screen Min. I.D. = </a:t>
            </a:r>
            <a:r>
              <a:rPr lang="en-US" dirty="0">
                <a:highlight>
                  <a:srgbClr val="FFFF00"/>
                </a:highlight>
              </a:rPr>
              <a:t>     </a:t>
            </a:r>
            <a:r>
              <a:rPr lang="en-US" dirty="0"/>
              <a:t>”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1056E0-5FD6-45A5-B850-792F0F7CC64F}"/>
              </a:ext>
            </a:extLst>
          </p:cNvPr>
          <p:cNvSpPr txBox="1"/>
          <p:nvPr/>
        </p:nvSpPr>
        <p:spPr>
          <a:xfrm>
            <a:off x="299084" y="2331767"/>
            <a:ext cx="354139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“If” there is sufficient annular space between shroud and well I.D., place a ¼” thick band around O.D. to hold tube during installation.  Placed 1’ down from top.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2FF624-ECB0-48C1-A746-0D0283DE2C9C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3840754" y="722103"/>
            <a:ext cx="936315" cy="8971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C438A41-485A-4180-936C-6B697BB7069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3836823" y="1516107"/>
            <a:ext cx="1048081" cy="5621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0F186F6-E30F-40F5-A971-A85BC273859F}"/>
              </a:ext>
            </a:extLst>
          </p:cNvPr>
          <p:cNvCxnSpPr>
            <a:cxnSpLocks/>
            <a:stCxn id="27" idx="3"/>
            <a:endCxn id="18" idx="2"/>
          </p:cNvCxnSpPr>
          <p:nvPr/>
        </p:nvCxnSpPr>
        <p:spPr>
          <a:xfrm flipV="1">
            <a:off x="3840478" y="1740535"/>
            <a:ext cx="1343664" cy="13298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8F0F46C-3F5D-447C-95A6-47358044D9AA}"/>
              </a:ext>
            </a:extLst>
          </p:cNvPr>
          <p:cNvSpPr txBox="1"/>
          <p:nvPr/>
        </p:nvSpPr>
        <p:spPr>
          <a:xfrm>
            <a:off x="6959598" y="2201825"/>
            <a:ext cx="493304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Top Steel Donut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x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x ½” to fit inside tube O.D. Drill, tap and screw. Cable </a:t>
            </a:r>
            <a:r>
              <a:rPr lang="en-US"/>
              <a:t>Notch </a:t>
            </a:r>
            <a:r>
              <a:rPr lang="en-US">
                <a:highlight>
                  <a:srgbClr val="FFFF00"/>
                </a:highlight>
              </a:rPr>
              <a:t>      </a:t>
            </a:r>
            <a:r>
              <a:rPr lang="en-US" dirty="0"/>
              <a:t>“ </a:t>
            </a:r>
            <a:r>
              <a:rPr lang="en-US"/>
              <a:t>x </a:t>
            </a:r>
            <a:r>
              <a:rPr lang="en-US">
                <a:highlight>
                  <a:srgbClr val="FFFF00"/>
                </a:highlight>
              </a:rPr>
              <a:t>      </a:t>
            </a:r>
            <a:r>
              <a:rPr lang="en-US" dirty="0"/>
              <a:t>“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BE99878-B4BB-4F9C-81DA-26F4DC733FB5}"/>
              </a:ext>
            </a:extLst>
          </p:cNvPr>
          <p:cNvCxnSpPr>
            <a:cxnSpLocks/>
            <a:stCxn id="37" idx="1"/>
            <a:endCxn id="5" idx="3"/>
          </p:cNvCxnSpPr>
          <p:nvPr/>
        </p:nvCxnSpPr>
        <p:spPr>
          <a:xfrm flipH="1" flipV="1">
            <a:off x="5831840" y="1374140"/>
            <a:ext cx="1127758" cy="1150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148D246-0548-4A6C-B10C-6B90AFCCDD2B}"/>
              </a:ext>
            </a:extLst>
          </p:cNvPr>
          <p:cNvSpPr txBox="1"/>
          <p:nvPr/>
        </p:nvSpPr>
        <p:spPr>
          <a:xfrm>
            <a:off x="6959599" y="2919124"/>
            <a:ext cx="49330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Bowl Assembly O.D. =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</a:t>
            </a:r>
          </a:p>
          <a:p>
            <a:r>
              <a:rPr lang="en-US" dirty="0"/>
              <a:t>Bowl Assembly Length =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3F8FD25-834F-4CF6-92B7-F63D70CB01FC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5733064" y="2656816"/>
            <a:ext cx="1226535" cy="5854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90130E2-1845-4328-A7CD-DE036BDC8DCA}"/>
              </a:ext>
            </a:extLst>
          </p:cNvPr>
          <p:cNvSpPr txBox="1"/>
          <p:nvPr/>
        </p:nvSpPr>
        <p:spPr>
          <a:xfrm>
            <a:off x="6959599" y="3647405"/>
            <a:ext cx="49330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Motor O.D. = </a:t>
            </a:r>
            <a:r>
              <a:rPr lang="en-US" dirty="0">
                <a:highlight>
                  <a:srgbClr val="FFFF00"/>
                </a:highlight>
              </a:rPr>
              <a:t>         </a:t>
            </a:r>
            <a:r>
              <a:rPr lang="en-US" dirty="0"/>
              <a:t>“ Motor Length = </a:t>
            </a:r>
            <a:r>
              <a:rPr lang="en-US" dirty="0">
                <a:highlight>
                  <a:srgbClr val="FFFF00"/>
                </a:highlight>
              </a:rPr>
              <a:t>         </a:t>
            </a:r>
            <a:r>
              <a:rPr lang="en-US" dirty="0"/>
              <a:t>“ </a:t>
            </a:r>
          </a:p>
          <a:p>
            <a:r>
              <a:rPr lang="en-US" dirty="0"/>
              <a:t>Bowl/Motor Overall Length =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 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2267B10-2576-43DF-8C2E-78C9BF975D91}"/>
              </a:ext>
            </a:extLst>
          </p:cNvPr>
          <p:cNvCxnSpPr>
            <a:cxnSpLocks/>
            <a:stCxn id="46" idx="1"/>
          </p:cNvCxnSpPr>
          <p:nvPr/>
        </p:nvCxnSpPr>
        <p:spPr>
          <a:xfrm flipH="1">
            <a:off x="5733064" y="3970571"/>
            <a:ext cx="1226535" cy="621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E311E9B-BDFB-4076-83BC-9A22143C818A}"/>
              </a:ext>
            </a:extLst>
          </p:cNvPr>
          <p:cNvSpPr txBox="1"/>
          <p:nvPr/>
        </p:nvSpPr>
        <p:spPr>
          <a:xfrm>
            <a:off x="6959599" y="4394115"/>
            <a:ext cx="493304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Schedule 10 Stainless Steel Tube(s): ~0.15” thick</a:t>
            </a:r>
          </a:p>
          <a:p>
            <a:r>
              <a:rPr lang="en-US" dirty="0"/>
              <a:t>Qty. (</a:t>
            </a:r>
            <a:r>
              <a:rPr lang="en-US" dirty="0">
                <a:highlight>
                  <a:srgbClr val="FFFF00"/>
                </a:highlight>
              </a:rPr>
              <a:t>      </a:t>
            </a:r>
            <a:r>
              <a:rPr lang="en-US" dirty="0"/>
              <a:t>)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ID x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OD x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Long.</a:t>
            </a:r>
          </a:p>
          <a:p>
            <a:r>
              <a:rPr lang="en-US" dirty="0"/>
              <a:t>Weld together.  Shroud Overall Length = </a:t>
            </a:r>
            <a:r>
              <a:rPr lang="en-US" dirty="0">
                <a:highlight>
                  <a:srgbClr val="FFFF00"/>
                </a:highlight>
              </a:rPr>
              <a:t>        </a:t>
            </a:r>
            <a:r>
              <a:rPr lang="en-US" dirty="0"/>
              <a:t>“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AC89F76-FB8F-466A-9E70-46CA0BF8D7AE}"/>
              </a:ext>
            </a:extLst>
          </p:cNvPr>
          <p:cNvCxnSpPr>
            <a:cxnSpLocks/>
            <a:stCxn id="49" idx="1"/>
          </p:cNvCxnSpPr>
          <p:nvPr/>
        </p:nvCxnSpPr>
        <p:spPr>
          <a:xfrm flipH="1" flipV="1">
            <a:off x="5849618" y="4355881"/>
            <a:ext cx="1109981" cy="4998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288466A-7AB3-44D0-BC5A-356BECAC370B}"/>
              </a:ext>
            </a:extLst>
          </p:cNvPr>
          <p:cNvSpPr txBox="1"/>
          <p:nvPr/>
        </p:nvSpPr>
        <p:spPr>
          <a:xfrm>
            <a:off x="6959598" y="5399115"/>
            <a:ext cx="493303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Bottom Steel Donut </a:t>
            </a:r>
            <a:r>
              <a:rPr lang="en-US" dirty="0">
                <a:highlight>
                  <a:srgbClr val="FFFF00"/>
                </a:highlight>
              </a:rPr>
              <a:t>        </a:t>
            </a:r>
            <a:r>
              <a:rPr lang="en-US" dirty="0"/>
              <a:t>“ x </a:t>
            </a:r>
            <a:r>
              <a:rPr lang="en-US" dirty="0">
                <a:highlight>
                  <a:srgbClr val="FFFF00"/>
                </a:highlight>
              </a:rPr>
              <a:t>       </a:t>
            </a:r>
            <a:r>
              <a:rPr lang="en-US" dirty="0"/>
              <a:t>“ x ½” to fit inside tube O.D. Drill, weld.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D760CCB-354E-42F0-909F-C7ABBDEA0BBE}"/>
              </a:ext>
            </a:extLst>
          </p:cNvPr>
          <p:cNvCxnSpPr>
            <a:cxnSpLocks/>
            <a:stCxn id="56" idx="1"/>
            <a:endCxn id="11" idx="3"/>
          </p:cNvCxnSpPr>
          <p:nvPr/>
        </p:nvCxnSpPr>
        <p:spPr>
          <a:xfrm flipH="1" flipV="1">
            <a:off x="5824503" y="5123180"/>
            <a:ext cx="1135095" cy="5991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B39DC9E-6BED-4D43-9008-696BE41477DB}"/>
              </a:ext>
            </a:extLst>
          </p:cNvPr>
          <p:cNvSpPr txBox="1"/>
          <p:nvPr/>
        </p:nvSpPr>
        <p:spPr>
          <a:xfrm>
            <a:off x="6959598" y="6145825"/>
            <a:ext cx="493303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        </a:t>
            </a:r>
            <a:r>
              <a:rPr lang="en-US" dirty="0"/>
              <a:t>“ Stainless Steel Adapter Tube,</a:t>
            </a:r>
          </a:p>
          <a:p>
            <a:r>
              <a:rPr lang="en-US" dirty="0"/>
              <a:t>Plain end x </a:t>
            </a:r>
            <a:r>
              <a:rPr lang="en-US" dirty="0">
                <a:highlight>
                  <a:srgbClr val="FFFF00"/>
                </a:highlight>
              </a:rPr>
              <a:t>                       (TBD)     </a:t>
            </a:r>
            <a:r>
              <a:rPr lang="en-US" dirty="0"/>
              <a:t> 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2948FF6-4CBB-4BEA-B36B-292037DD5AFB}"/>
              </a:ext>
            </a:extLst>
          </p:cNvPr>
          <p:cNvCxnSpPr>
            <a:cxnSpLocks/>
            <a:stCxn id="58" idx="1"/>
            <a:endCxn id="9" idx="3"/>
          </p:cNvCxnSpPr>
          <p:nvPr/>
        </p:nvCxnSpPr>
        <p:spPr>
          <a:xfrm flipH="1" flipV="1">
            <a:off x="5662495" y="5341620"/>
            <a:ext cx="1297103" cy="1127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104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192472-F100-4682-AE53-EBEA993BD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" y="53194"/>
            <a:ext cx="3241040" cy="434871"/>
          </a:xfrm>
          <a:prstGeom prst="rect">
            <a:avLst/>
          </a:prstGeom>
        </p:spPr>
      </p:pic>
      <p:sp>
        <p:nvSpPr>
          <p:cNvPr id="1047" name="TextBox 1046">
            <a:extLst>
              <a:ext uri="{FF2B5EF4-FFF2-40B4-BE49-F238E27FC236}">
                <a16:creationId xmlns:a16="http://schemas.microsoft.com/office/drawing/2014/main" id="{1D7D7C4F-7DDC-4917-A5F3-A31E91E0CA6F}"/>
              </a:ext>
            </a:extLst>
          </p:cNvPr>
          <p:cNvSpPr txBox="1"/>
          <p:nvPr/>
        </p:nvSpPr>
        <p:spPr>
          <a:xfrm>
            <a:off x="279990" y="611220"/>
            <a:ext cx="356048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Project Name:</a:t>
            </a:r>
            <a:r>
              <a:rPr lang="en-US" sz="2000" b="1" u="sng" dirty="0"/>
              <a:t>                         </a:t>
            </a:r>
            <a:r>
              <a:rPr lang="en-US" sz="2000" b="1" dirty="0"/>
              <a:t> Project #:</a:t>
            </a:r>
            <a:endParaRPr lang="en-US" sz="2000" b="1" u="sng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24E3B9-D448-4A39-A0E9-DAF824A01905}"/>
              </a:ext>
            </a:extLst>
          </p:cNvPr>
          <p:cNvSpPr txBox="1"/>
          <p:nvPr/>
        </p:nvSpPr>
        <p:spPr>
          <a:xfrm>
            <a:off x="299220" y="3929834"/>
            <a:ext cx="3522028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Shroud Cooling Calculations:</a:t>
            </a:r>
          </a:p>
          <a:p>
            <a:r>
              <a:rPr lang="en-US" dirty="0"/>
              <a:t>V = </a:t>
            </a:r>
            <a:r>
              <a:rPr lang="en-US" u="sng" dirty="0"/>
              <a:t>      .409     X   GPM               </a:t>
            </a:r>
            <a:endParaRPr lang="en-US" dirty="0"/>
          </a:p>
          <a:p>
            <a:r>
              <a:rPr lang="en-US" dirty="0"/>
              <a:t>        (Shroud ID)</a:t>
            </a:r>
            <a:r>
              <a:rPr lang="en-US" baseline="30000" dirty="0"/>
              <a:t>2</a:t>
            </a:r>
            <a:r>
              <a:rPr lang="en-US" dirty="0"/>
              <a:t> - (Motor OD)</a:t>
            </a:r>
            <a:r>
              <a:rPr lang="en-US" baseline="30000" dirty="0"/>
              <a:t>2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V = </a:t>
            </a:r>
            <a:r>
              <a:rPr lang="en-US" u="sng" dirty="0"/>
              <a:t>      .409     X  </a:t>
            </a:r>
            <a:r>
              <a:rPr lang="en-US" u="sng" dirty="0">
                <a:highlight>
                  <a:srgbClr val="FFFF00"/>
                </a:highlight>
              </a:rPr>
              <a:t>           </a:t>
            </a:r>
            <a:r>
              <a:rPr lang="en-US" u="sng" dirty="0"/>
              <a:t> GPM</a:t>
            </a:r>
            <a:endParaRPr lang="en-US" dirty="0"/>
          </a:p>
          <a:p>
            <a:r>
              <a:rPr lang="en-US" dirty="0"/>
              <a:t>        (</a:t>
            </a:r>
            <a:r>
              <a:rPr lang="en-US" dirty="0">
                <a:highlight>
                  <a:srgbClr val="FFFF00"/>
                </a:highlight>
              </a:rPr>
              <a:t>           </a:t>
            </a:r>
            <a:r>
              <a:rPr lang="en-US" dirty="0"/>
              <a:t> ”)</a:t>
            </a:r>
            <a:r>
              <a:rPr lang="en-US" baseline="30000" dirty="0"/>
              <a:t>2</a:t>
            </a:r>
            <a:r>
              <a:rPr lang="en-US" dirty="0"/>
              <a:t>   -    ( </a:t>
            </a:r>
            <a:r>
              <a:rPr lang="en-US" dirty="0">
                <a:highlight>
                  <a:srgbClr val="FFFF00"/>
                </a:highlight>
              </a:rPr>
              <a:t>         </a:t>
            </a:r>
            <a:r>
              <a:rPr lang="en-US" dirty="0"/>
              <a:t> ”)</a:t>
            </a:r>
            <a:r>
              <a:rPr lang="en-US" baseline="30000" dirty="0"/>
              <a:t>2</a:t>
            </a:r>
            <a:r>
              <a:rPr lang="en-US" dirty="0"/>
              <a:t> 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V = </a:t>
            </a:r>
            <a:r>
              <a:rPr lang="en-US" dirty="0">
                <a:highlight>
                  <a:srgbClr val="FFFF00"/>
                </a:highlight>
              </a:rPr>
              <a:t>             </a:t>
            </a:r>
            <a:r>
              <a:rPr lang="en-US" dirty="0"/>
              <a:t> ft per second</a:t>
            </a:r>
          </a:p>
          <a:p>
            <a:r>
              <a:rPr lang="en-US" dirty="0"/>
              <a:t>*Confirm with Manufacturer Motor Information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53EBA2-E0CC-EA67-0652-9EF84A0AA649}"/>
              </a:ext>
            </a:extLst>
          </p:cNvPr>
          <p:cNvSpPr txBox="1"/>
          <p:nvPr/>
        </p:nvSpPr>
        <p:spPr>
          <a:xfrm>
            <a:off x="6925413" y="120056"/>
            <a:ext cx="49330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Stainless Steel Flow Shrouds </a:t>
            </a:r>
            <a:r>
              <a:rPr lang="en-US" dirty="0"/>
              <a:t>force water to travel past your pump's motor before entering the pump intake. Submersible motors need cool water moving past them to pull away heat. If your pump is in a very wide well or open water, the water takes the shortest path and bypasses the motor. This can cause the motor to overheat and fail.</a:t>
            </a:r>
          </a:p>
        </p:txBody>
      </p:sp>
    </p:spTree>
    <p:extLst>
      <p:ext uri="{BB962C8B-B14F-4D97-AF65-F5344CB8AC3E}">
        <p14:creationId xmlns:p14="http://schemas.microsoft.com/office/powerpoint/2010/main" val="18225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304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Judkins</dc:creator>
  <cp:lastModifiedBy>Mike Judkins</cp:lastModifiedBy>
  <cp:revision>11</cp:revision>
  <dcterms:created xsi:type="dcterms:W3CDTF">2020-03-12T18:16:47Z</dcterms:created>
  <dcterms:modified xsi:type="dcterms:W3CDTF">2026-07-17T18:42:03Z</dcterms:modified>
</cp:coreProperties>
</file>